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83" r:id="rId4"/>
    <p:sldId id="302" r:id="rId6"/>
    <p:sldId id="299" r:id="rId7"/>
    <p:sldId id="291" r:id="rId8"/>
    <p:sldId id="284" r:id="rId9"/>
    <p:sldId id="308" r:id="rId10"/>
    <p:sldId id="290" r:id="rId11"/>
    <p:sldId id="285" r:id="rId12"/>
    <p:sldId id="300" r:id="rId13"/>
    <p:sldId id="309" r:id="rId14"/>
    <p:sldId id="303" r:id="rId15"/>
    <p:sldId id="301" r:id="rId16"/>
    <p:sldId id="304" r:id="rId17"/>
    <p:sldId id="305" r:id="rId18"/>
    <p:sldId id="306" r:id="rId19"/>
    <p:sldId id="289" r:id="rId20"/>
    <p:sldId id="297" r:id="rId21"/>
    <p:sldId id="296" r:id="rId22"/>
    <p:sldId id="298" r:id="rId23"/>
    <p:sldId id="268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8"/>
    <p:restoredTop sz="94692"/>
  </p:normalViewPr>
  <p:slideViewPr>
    <p:cSldViewPr snapToGrid="0">
      <p:cViewPr varScale="1">
        <p:scale>
          <a:sx n="106" d="100"/>
          <a:sy n="106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customXml" Target="../customXml/item3.xml"/><Relationship Id="rId3" Type="http://schemas.openxmlformats.org/officeDocument/2006/relationships/slide" Target="slides/slide1.xml"/><Relationship Id="rId29" Type="http://schemas.openxmlformats.org/officeDocument/2006/relationships/customXml" Target="../customXml/item2.xml"/><Relationship Id="rId28" Type="http://schemas.openxmlformats.org/officeDocument/2006/relationships/customXml" Target="../customXml/item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5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15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9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28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40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8.xml"/><Relationship Id="rId7" Type="http://schemas.openxmlformats.org/officeDocument/2006/relationships/image" Target="../media/image14.png"/><Relationship Id="rId6" Type="http://schemas.openxmlformats.org/officeDocument/2006/relationships/customXml" Target="../ink/ink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0.xml"/><Relationship Id="rId7" Type="http://schemas.openxmlformats.org/officeDocument/2006/relationships/image" Target="../media/image14.png"/><Relationship Id="rId6" Type="http://schemas.openxmlformats.org/officeDocument/2006/relationships/customXml" Target="../ink/ink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2.xml"/><Relationship Id="rId7" Type="http://schemas.openxmlformats.org/officeDocument/2006/relationships/image" Target="../media/image14.png"/><Relationship Id="rId6" Type="http://schemas.openxmlformats.org/officeDocument/2006/relationships/customXml" Target="../ink/ink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4.xml"/><Relationship Id="rId7" Type="http://schemas.openxmlformats.org/officeDocument/2006/relationships/image" Target="../media/image14.png"/><Relationship Id="rId6" Type="http://schemas.openxmlformats.org/officeDocument/2006/relationships/customXml" Target="../ink/ink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6.xml"/><Relationship Id="rId7" Type="http://schemas.openxmlformats.org/officeDocument/2006/relationships/image" Target="../media/image14.png"/><Relationship Id="rId6" Type="http://schemas.openxmlformats.org/officeDocument/2006/relationships/customXml" Target="../ink/ink2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8.xml"/><Relationship Id="rId7" Type="http://schemas.openxmlformats.org/officeDocument/2006/relationships/image" Target="../media/image14.png"/><Relationship Id="rId6" Type="http://schemas.openxmlformats.org/officeDocument/2006/relationships/customXml" Target="../ink/ink2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0.xml"/><Relationship Id="rId7" Type="http://schemas.openxmlformats.org/officeDocument/2006/relationships/image" Target="../media/image14.png"/><Relationship Id="rId6" Type="http://schemas.openxmlformats.org/officeDocument/2006/relationships/customXml" Target="../ink/ink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2.xml"/><Relationship Id="rId7" Type="http://schemas.openxmlformats.org/officeDocument/2006/relationships/image" Target="../media/image14.png"/><Relationship Id="rId6" Type="http://schemas.openxmlformats.org/officeDocument/2006/relationships/customXml" Target="../ink/ink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4.xml"/><Relationship Id="rId7" Type="http://schemas.openxmlformats.org/officeDocument/2006/relationships/image" Target="../media/image14.png"/><Relationship Id="rId6" Type="http://schemas.openxmlformats.org/officeDocument/2006/relationships/customXml" Target="../ink/ink3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6.xml"/><Relationship Id="rId7" Type="http://schemas.openxmlformats.org/officeDocument/2006/relationships/image" Target="../media/image14.png"/><Relationship Id="rId6" Type="http://schemas.openxmlformats.org/officeDocument/2006/relationships/customXml" Target="../ink/ink3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.xml"/><Relationship Id="rId7" Type="http://schemas.openxmlformats.org/officeDocument/2006/relationships/image" Target="../media/image14.png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34.xml"/><Relationship Id="rId10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8.xml"/><Relationship Id="rId7" Type="http://schemas.openxmlformats.org/officeDocument/2006/relationships/image" Target="../media/image14.png"/><Relationship Id="rId6" Type="http://schemas.openxmlformats.org/officeDocument/2006/relationships/customXml" Target="../ink/ink3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4.xml"/><Relationship Id="rId7" Type="http://schemas.openxmlformats.org/officeDocument/2006/relationships/image" Target="../media/image14.png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6.xml"/><Relationship Id="rId7" Type="http://schemas.openxmlformats.org/officeDocument/2006/relationships/image" Target="../media/image14.png"/><Relationship Id="rId6" Type="http://schemas.openxmlformats.org/officeDocument/2006/relationships/customXml" Target="../ink/ink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8.xml"/><Relationship Id="rId7" Type="http://schemas.openxmlformats.org/officeDocument/2006/relationships/image" Target="../media/image14.png"/><Relationship Id="rId6" Type="http://schemas.openxmlformats.org/officeDocument/2006/relationships/customXml" Target="../ink/ink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0.xml"/><Relationship Id="rId7" Type="http://schemas.openxmlformats.org/officeDocument/2006/relationships/image" Target="../media/image14.png"/><Relationship Id="rId6" Type="http://schemas.openxmlformats.org/officeDocument/2006/relationships/customXml" Target="../ink/ink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34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2.xml"/><Relationship Id="rId7" Type="http://schemas.openxmlformats.org/officeDocument/2006/relationships/image" Target="../media/image14.png"/><Relationship Id="rId6" Type="http://schemas.openxmlformats.org/officeDocument/2006/relationships/customXml" Target="../ink/ink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3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4.xml"/><Relationship Id="rId7" Type="http://schemas.openxmlformats.org/officeDocument/2006/relationships/image" Target="../media/image14.png"/><Relationship Id="rId6" Type="http://schemas.openxmlformats.org/officeDocument/2006/relationships/customXml" Target="../ink/ink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6.xml"/><Relationship Id="rId7" Type="http://schemas.openxmlformats.org/officeDocument/2006/relationships/image" Target="../media/image14.png"/><Relationship Id="rId6" Type="http://schemas.openxmlformats.org/officeDocument/2006/relationships/customXml" Target="../ink/ink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/>
          <p:cNvPicPr>
            <a:picLocks noChangeAspect="1"/>
          </p:cNvPicPr>
          <p:nvPr/>
        </p:nvPicPr>
        <p:blipFill rotWithShape="1">
          <a:blip r:embed="rId1"/>
          <a:srcRect l="28" t="125" r="5881" b="35700"/>
          <a:stretch>
            <a:fillRect/>
          </a:stretch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>
            <a:fillRect/>
          </a:stretch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6" name="A new generation…"/>
          <p:cNvSpPr txBox="1"/>
          <p:nvPr/>
        </p:nvSpPr>
        <p:spPr>
          <a:xfrm>
            <a:off x="5707759" y="2695418"/>
            <a:ext cx="5429250" cy="1198880"/>
          </a:xfrm>
          <a:prstGeom prst="rect">
            <a:avLst/>
          </a:prstGeom>
          <a:ln w="12700">
            <a:miter lim="400000"/>
          </a:ln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altLang="en-US" sz="2400" b="1">
                <a:latin typeface="Microsoft YaHei" panose="020B0503020204020204" charset="-122"/>
              </a:rPr>
              <a:t>Data-Driven Crop Yield Prediction:</a:t>
            </a:r>
            <a:endParaRPr lang="en-US" altLang="en-US" sz="2400" b="1">
              <a:latin typeface="Microsoft YaHei" panose="020B0503020204020204" charset="-122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altLang="en-US" sz="2400" b="1">
                <a:latin typeface="Microsoft YaHei" panose="020B0503020204020204" charset="-122"/>
              </a:rPr>
              <a:t> Integrating Environmental Factors</a:t>
            </a:r>
            <a:endParaRPr lang="en-US" altLang="en-US" sz="2400" b="1">
              <a:latin typeface="Microsoft YaHei" panose="020B0503020204020204" charset="-122"/>
            </a:endParaRP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2400" b="1">
              <a:latin typeface="Microsoft YaHei" panose="020B0503020204020204" charset="-122"/>
            </a:endParaRPr>
          </a:p>
        </p:txBody>
      </p:sp>
      <p:sp>
        <p:nvSpPr>
          <p:cNvPr id="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591384" y="3975901"/>
            <a:ext cx="4107310" cy="85975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>
                <a:solidFill>
                  <a:srgbClr val="FEFFFE"/>
                </a:solidFill>
                <a:latin typeface="Microsoft YaHei Light" panose="020B0502040204020203" charset="-122"/>
              </a:rPr>
              <a:t>Graduate Name- Lielina Akele Yenealem</a:t>
            </a:r>
            <a:endParaRPr lang="en-US" sz="1600">
              <a:solidFill>
                <a:srgbClr val="FEFFFE"/>
              </a:solidFill>
              <a:latin typeface="Microsoft YaHei Light" panose="020B0502040204020203" charset="-122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600">
                <a:solidFill>
                  <a:srgbClr val="FEFFFE"/>
                </a:solidFill>
                <a:latin typeface="Microsoft YaHei Light" panose="020B0502040204020203" charset="-122"/>
              </a:rPr>
              <a:t>Date-6/16/2025</a:t>
            </a:r>
            <a:endParaRPr lang="en-US" sz="1600">
              <a:solidFill>
                <a:srgbClr val="FEFFFE"/>
              </a:solidFill>
              <a:latin typeface="Microsoft YaHei Light" panose="020B0502040204020203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icrosoft YaHei" panose="020B0503020204020204" charset="-122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85"/>
              </a:spcBef>
              <a:buNone/>
            </a:pP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Steps:</a:t>
            </a:r>
            <a:endParaRPr sz="2000"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60960" marR="271145" indent="0">
              <a:lnSpc>
                <a:spcPct val="100000"/>
              </a:lnSpc>
              <a:spcBef>
                <a:spcPts val="175"/>
              </a:spcBef>
              <a:buNone/>
            </a:pP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Data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cleaning:</a:t>
            </a:r>
            <a:r>
              <a:rPr sz="2000" spc="1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Handle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missing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values,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restructure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datasets.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Outlier</a:t>
            </a:r>
            <a:r>
              <a:rPr sz="2000" spc="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detection:</a:t>
            </a:r>
            <a:r>
              <a:rPr sz="2000" spc="1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IQR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method,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capping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extreme</a:t>
            </a:r>
            <a:r>
              <a:rPr sz="2000" spc="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values.</a:t>
            </a:r>
            <a:endParaRPr sz="2000" spc="-10" dirty="0"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60960" indent="0">
              <a:lnSpc>
                <a:spcPts val="1190"/>
              </a:lnSpc>
              <a:buNone/>
            </a:pP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Normalization:</a:t>
            </a:r>
            <a:r>
              <a:rPr sz="2000" spc="114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Min-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Max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scaling</a:t>
            </a:r>
            <a:r>
              <a:rPr sz="2000" spc="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to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[0,1]</a:t>
            </a:r>
            <a:r>
              <a:rPr sz="2000" spc="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range.</a:t>
            </a:r>
            <a:endParaRPr sz="2000" spc="-10" dirty="0"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marR="5080" indent="0">
              <a:lnSpc>
                <a:spcPct val="103000"/>
              </a:lnSpc>
              <a:spcBef>
                <a:spcPts val="320"/>
              </a:spcBef>
              <a:buNone/>
            </a:pP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Visualizations:</a:t>
            </a:r>
            <a:r>
              <a:rPr sz="2000" spc="114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Boxplots,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histograms,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correlation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heatmaps</a:t>
            </a:r>
            <a:r>
              <a:rPr lang="en-US"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.</a:t>
            </a:r>
            <a:endParaRPr lang="en-US" sz="2000" spc="-20" dirty="0">
              <a:solidFill>
                <a:srgbClr val="00251E"/>
              </a:solidFill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icrosoft YaHei" panose="020B0503020204020204" charset="-122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85"/>
              </a:spcBef>
              <a:buNone/>
            </a:pPr>
            <a:endParaRPr lang="en-US" sz="2000" spc="-20" dirty="0">
              <a:solidFill>
                <a:srgbClr val="00251E"/>
              </a:solidFill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42085" y="1905000"/>
            <a:ext cx="7824470" cy="4594860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3" name="Rectangle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 panose="020B0503020204020204" charset="-122"/>
                <a:ea typeface="Microsoft YaHei" panose="020B0503020204020204" charset="-122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marR="332105" indent="0">
              <a:lnSpc>
                <a:spcPct val="103000"/>
              </a:lnSpc>
              <a:spcBef>
                <a:spcPts val="55"/>
              </a:spcBef>
              <a:buNone/>
            </a:pP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Models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tested:</a:t>
            </a:r>
            <a:r>
              <a:rPr sz="2000" spc="10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Linear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Regression,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Random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Forest,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Gradient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Boosting,</a:t>
            </a:r>
            <a:r>
              <a:rPr sz="2000" spc="5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KNN,</a:t>
            </a:r>
            <a:r>
              <a:rPr sz="2000" spc="5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SVR,</a:t>
            </a:r>
            <a:r>
              <a:rPr sz="2000" spc="5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CNN.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2000">
                <a:latin typeface="Microsoft YaHei Light" panose="020B0502040204020203" charset="-122"/>
                <a:ea typeface="Microsoft YaHei Light" panose="020B0502040204020203" charset="-122"/>
                <a:cs typeface="+mj-lt"/>
              </a:rPr>
              <a:t>Traditional Models:</a:t>
            </a:r>
            <a:endParaRPr lang="en-US" altLang="en-US" sz="2000">
              <a:latin typeface="Microsoft YaHei Light" panose="020B0502040204020203" charset="-122"/>
              <a:ea typeface="Microsoft YaHei Light" panose="020B0502040204020203" charset="-122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2000">
                <a:latin typeface="Microsoft YaHei Light" panose="020B0502040204020203" charset="-122"/>
                <a:ea typeface="Microsoft YaHei Light" panose="020B0502040204020203" charset="-122"/>
                <a:cs typeface="+mj-lt"/>
              </a:rPr>
              <a:t>Linear Regression: Baseline, assumes linear relationships.</a:t>
            </a:r>
            <a:endParaRPr lang="en-US" altLang="en-US" sz="2000">
              <a:latin typeface="Microsoft YaHei Light" panose="020B0502040204020203" charset="-122"/>
              <a:ea typeface="Microsoft YaHei Light" panose="020B0502040204020203" charset="-122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2000">
                <a:latin typeface="Microsoft YaHei Light" panose="020B0502040204020203" charset="-122"/>
                <a:ea typeface="Microsoft YaHei Light" panose="020B0502040204020203" charset="-122"/>
                <a:cs typeface="+mj-lt"/>
              </a:rPr>
              <a:t>Random Forest, Gradient Boosting: Capture non-linear patterns. KNN, SVR: Tested for local and kernel-based predictions.</a:t>
            </a:r>
            <a:endParaRPr lang="en-US" altLang="en-US" sz="2000">
              <a:latin typeface="Microsoft YaHei Light" panose="020B0502040204020203" charset="-122"/>
              <a:ea typeface="Microsoft YaHei Light" panose="020B0502040204020203" charset="-122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2000">
                <a:latin typeface="Microsoft YaHei Light" panose="020B0502040204020203" charset="-122"/>
                <a:ea typeface="Microsoft YaHei Light" panose="020B0502040204020203" charset="-122"/>
                <a:cs typeface="+mj-lt"/>
              </a:rPr>
              <a:t>CNN:</a:t>
            </a:r>
            <a:endParaRPr lang="en-US" altLang="en-US" sz="2000">
              <a:latin typeface="Microsoft YaHei Light" panose="020B0502040204020203" charset="-122"/>
              <a:ea typeface="Microsoft YaHei Light" panose="020B0502040204020203" charset="-122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2000">
                <a:latin typeface="Microsoft YaHei Light" panose="020B0502040204020203" charset="-122"/>
                <a:ea typeface="Microsoft YaHei Light" panose="020B0502040204020203" charset="-122"/>
                <a:cs typeface="+mj-lt"/>
              </a:rPr>
              <a:t>Sequential model with dense layers, ReLU activation.</a:t>
            </a:r>
            <a:endParaRPr lang="en-US" altLang="en-US" sz="2000">
              <a:latin typeface="Microsoft YaHei Light" panose="020B0502040204020203" charset="-122"/>
              <a:ea typeface="Microsoft YaHei Light" panose="020B0502040204020203" charset="-122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2000">
                <a:latin typeface="Microsoft YaHei Light" panose="020B0502040204020203" charset="-122"/>
                <a:ea typeface="Microsoft YaHei Light" panose="020B0502040204020203" charset="-122"/>
                <a:cs typeface="+mj-lt"/>
              </a:rPr>
              <a:t>Tuned via Keras Hyperband (units, dropout, learning rate).</a:t>
            </a:r>
            <a:endParaRPr lang="en-US" altLang="en-US" sz="2000">
              <a:latin typeface="Microsoft YaHei Light" panose="020B0502040204020203" charset="-122"/>
              <a:ea typeface="Microsoft YaHei Light" panose="020B0502040204020203" charset="-122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altLang="en-US" sz="2000">
              <a:latin typeface="Microsoft YaHei Light" panose="020B0502040204020203" charset="-122"/>
              <a:ea typeface="Microsoft YaHei Light" panose="020B0502040204020203" charset="-122"/>
              <a:cs typeface="+mj-l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Model Evaluation and Hyperparameter Tuning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R="30480">
              <a:lnSpc>
                <a:spcPct val="103000"/>
              </a:lnSpc>
              <a:spcBef>
                <a:spcPts val="300"/>
              </a:spcBef>
            </a:pPr>
            <a:r>
              <a:rPr sz="2000" spc="-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Hyperparameter</a:t>
            </a:r>
            <a:r>
              <a:rPr sz="2000" spc="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tuning:</a:t>
            </a:r>
            <a:r>
              <a:rPr sz="2000" spc="1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GridSearchCV</a:t>
            </a:r>
            <a:r>
              <a:rPr sz="2000" spc="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for</a:t>
            </a:r>
            <a:r>
              <a:rPr sz="2000" spc="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5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RF,</a:t>
            </a:r>
            <a:r>
              <a:rPr sz="2000" spc="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GB,</a:t>
            </a:r>
            <a:r>
              <a:rPr sz="2000" spc="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KNN,</a:t>
            </a:r>
            <a:r>
              <a:rPr sz="2000" spc="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SVR;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Keras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Tuner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for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CNN.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 marR="1513840">
              <a:lnSpc>
                <a:spcPct val="125000"/>
              </a:lnSpc>
            </a:pP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Train-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test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split:</a:t>
            </a:r>
            <a:r>
              <a:rPr sz="2000" spc="1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80/20,</a:t>
            </a:r>
            <a:r>
              <a:rPr sz="2000" spc="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random</a:t>
            </a:r>
            <a:r>
              <a:rPr sz="2000" spc="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state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42.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Metrics:</a:t>
            </a:r>
            <a:r>
              <a:rPr sz="2000" spc="2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RMSE,</a:t>
            </a:r>
            <a:r>
              <a:rPr sz="2000" spc="9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MAE,</a:t>
            </a:r>
            <a:r>
              <a:rPr sz="2000" spc="8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Palatino Linotype" panose="02040502050505030304"/>
                <a:sym typeface="+mn-ea"/>
              </a:rPr>
              <a:t>R</a:t>
            </a:r>
            <a:r>
              <a:rPr sz="2000" spc="-37" baseline="28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Trebuchet MS" panose="020B0603020202020204"/>
                <a:sym typeface="+mn-ea"/>
              </a:rPr>
              <a:t>2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.</a:t>
            </a:r>
            <a:endParaRPr sz="2000">
              <a:latin typeface="Book Antiqua" panose="02040602050305030304"/>
              <a:cs typeface="Book Antiqua" panose="02040602050305030304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>
              <a:latin typeface="Microsoft YaHei Light" panose="020B0502040204020203" charset="-122"/>
              <a:ea typeface="+mj-lt"/>
              <a:cs typeface="+mj-lt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Model Refinement and Testing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>
                <a:solidFill>
                  <a:srgbClr val="4B637A"/>
                </a:solidFill>
                <a:latin typeface="Microsoft YaHei Light" panose="020B0502040204020203" charset="-122"/>
                <a:ea typeface="Microsoft YaHei Light" panose="020B0502040204020203" charset="-122"/>
                <a:cs typeface="Open Sans"/>
                <a:sym typeface="Open Sans"/>
              </a:rPr>
              <a:t>Metrics: RMSE, MAE, R² score.</a:t>
            </a:r>
            <a:endParaRPr lang="en-US" sz="2000">
              <a:solidFill>
                <a:srgbClr val="4B637A"/>
              </a:solidFill>
              <a:latin typeface="Microsoft YaHei Light" panose="020B0502040204020203" charset="-122"/>
              <a:ea typeface="Microsoft YaHei Light" panose="020B0502040204020203" charset="-122"/>
              <a:cs typeface="Open Sans"/>
              <a:sym typeface="Open Sans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>
              <a:latin typeface="Microsoft YaHei Light" panose="020B0502040204020203" charset="-122"/>
              <a:ea typeface="Microsoft YaHei Light" panose="020B0502040204020203" charset="-122"/>
              <a:cs typeface="+mj-lt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3" name="Rectangle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Evaluation Results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>
              <a:latin typeface="Microsoft YaHei Light" panose="020B0502040204020203" charset="-122"/>
              <a:ea typeface="+mj-lt"/>
              <a:cs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6225" y="2249805"/>
            <a:ext cx="8477250" cy="3283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Deployment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>
                <a:solidFill>
                  <a:srgbClr val="000000"/>
                </a:solidFill>
                <a:latin typeface="Microsoft YaHei Light" panose="020B0502040204020203" charset="-122"/>
                <a:ea typeface="Calibri" panose="020F0502020204030204"/>
                <a:cs typeface="Calibri" panose="020F0502020204030204"/>
              </a:rPr>
              <a:t>NOT DEPLOYED IN OUR CASE</a:t>
            </a:r>
            <a:endParaRPr lang="en-US">
              <a:latin typeface="Microsoft YaHei Light" panose="020B0502040204020203" charset="-122"/>
              <a:ea typeface="+mj-lt"/>
              <a:cs typeface="+mj-lt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Future Work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R="5080">
              <a:lnSpc>
                <a:spcPct val="125000"/>
              </a:lnSpc>
              <a:spcBef>
                <a:spcPts val="100"/>
              </a:spcBef>
            </a:pP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Collaborate</a:t>
            </a:r>
            <a:r>
              <a:rPr sz="2000" spc="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with</a:t>
            </a:r>
            <a:r>
              <a:rPr sz="2000" spc="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EIAR,</a:t>
            </a:r>
            <a:r>
              <a:rPr sz="2000" spc="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EMI</a:t>
            </a:r>
            <a:r>
              <a:rPr sz="2000" spc="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for</a:t>
            </a:r>
            <a:r>
              <a:rPr sz="2000" spc="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richer</a:t>
            </a:r>
            <a:r>
              <a:rPr sz="2000" spc="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datasets. </a:t>
            </a:r>
            <a:r>
              <a:rPr sz="2000" spc="-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Deploy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on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cloud</a:t>
            </a:r>
            <a:r>
              <a:rPr sz="2000" spc="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platforms</a:t>
            </a:r>
            <a:r>
              <a:rPr sz="2000" spc="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(e.g.,</a:t>
            </a:r>
            <a:r>
              <a:rPr sz="2000" spc="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AWS).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Expand to other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crops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and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regions.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Enhance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model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interpretability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for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stakeholders.</a:t>
            </a:r>
            <a:endParaRPr lang="en-US" sz="2000">
              <a:latin typeface="Microsoft YaHei Light" panose="020B0502040204020203" charset="-122"/>
              <a:ea typeface="Microsoft YaHei Light" panose="020B0502040204020203" charset="-122"/>
              <a:cs typeface="+mj-l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 panose="020B0502040204020203" charset="-122"/>
                <a:ea typeface="+mj-lt"/>
                <a:cs typeface="+mj-lt"/>
              </a:rPr>
              <a:t>Concept note and implementation plan</a:t>
            </a:r>
            <a:endParaRPr lang="en-US" sz="1400" b="1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  <a:ea typeface="+mj-lt"/>
                <a:cs typeface="+mj-lt"/>
              </a:rPr>
              <a:t>Background</a:t>
            </a:r>
            <a:endParaRPr lang="en-US" sz="1400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  <a:ea typeface="+mj-lt"/>
                <a:cs typeface="+mj-lt"/>
              </a:rPr>
              <a:t>Objectives</a:t>
            </a:r>
            <a:endParaRPr lang="en-US" sz="1400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  <a:ea typeface="+mj-lt"/>
                <a:cs typeface="+mj-lt"/>
              </a:rPr>
              <a:t>SDG Relation</a:t>
            </a:r>
            <a:endParaRPr lang="en-US" sz="1400" dirty="0">
              <a:latin typeface="Microsoft YaHei Light" panose="020B0502040204020203" charset="-122"/>
              <a:ea typeface="+mj-lt"/>
              <a:cs typeface="+mj-lt"/>
            </a:endParaRP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 panose="020B0502040204020203" charset="-122"/>
                <a:ea typeface="+mj-lt"/>
                <a:cs typeface="+mj-lt"/>
              </a:rPr>
              <a:t>Data</a:t>
            </a:r>
            <a:endParaRPr lang="en-US" sz="1400" b="1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  <a:ea typeface="+mj-lt"/>
                <a:cs typeface="+mj-lt"/>
              </a:rPr>
              <a:t>Data Collection</a:t>
            </a:r>
            <a:endParaRPr lang="en-US" sz="1400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  <a:ea typeface="+mj-lt"/>
                <a:cs typeface="+mj-lt"/>
              </a:rPr>
              <a:t>Exploratory Data Analysis et Feature Engineering</a:t>
            </a:r>
            <a:endParaRPr lang="en-US" sz="1400" dirty="0">
              <a:latin typeface="Microsoft YaHei Light" panose="020B0502040204020203" charset="-122"/>
              <a:ea typeface="+mj-lt"/>
              <a:cs typeface="+mj-l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 panose="020B0502040204020203" charset="-122"/>
              </a:rPr>
              <a:t>Model</a:t>
            </a:r>
            <a:endParaRPr lang="en-US" sz="1400" b="1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</a:rPr>
              <a:t>Model Selection and Training</a:t>
            </a:r>
            <a:endParaRPr lang="en-US" sz="1400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</a:rPr>
              <a:t>Model Evaluation and Hyperparameter Tuning</a:t>
            </a:r>
            <a:endParaRPr lang="en-US" sz="1400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</a:rPr>
              <a:t>Model Refinement and Testing</a:t>
            </a:r>
            <a:endParaRPr lang="en-US" sz="1400" dirty="0">
              <a:latin typeface="Microsoft YaHei Light" panose="020B0502040204020203" charset="-122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 panose="020B0502040204020203" charset="-122"/>
              </a:rPr>
              <a:t>Results</a:t>
            </a:r>
            <a:endParaRPr lang="en-US" sz="1400" b="1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</a:rPr>
              <a:t>Evaluation Results</a:t>
            </a:r>
            <a:endParaRPr lang="en-US" sz="1400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</a:rPr>
              <a:t>Deployment</a:t>
            </a:r>
            <a:endParaRPr lang="en-US" sz="1400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 panose="020B0502040204020203" charset="-122"/>
              </a:rPr>
              <a:t>Future Work</a:t>
            </a:r>
            <a:endParaRPr lang="en-US" sz="1400" dirty="0">
              <a:latin typeface="Microsoft YaHei Light" panose="020B0502040204020203" charset="-122"/>
            </a:endParaRP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Outline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pic>
        <p:nvPicPr>
          <p:cNvPr id="4" name="Picture 4" descr="Picture 4"/>
          <p:cNvPicPr>
            <a:picLocks noChangeAspect="1"/>
          </p:cNvPicPr>
          <p:nvPr/>
        </p:nvPicPr>
        <p:blipFill>
          <a:blip r:embed="rId10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References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2814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2000" dirty="0">
                <a:latin typeface="Microsoft YaHei Light" panose="020B0502040204020203" charset="-122"/>
                <a:ea typeface="+mj-lt"/>
                <a:cs typeface="+mj-lt"/>
              </a:rPr>
              <a:t>T. van Klompenburg et al., "Crop yield prediction using machine learning: A systematic literature review," Computers and Electronics in Agriculture, 2020.</a:t>
            </a:r>
            <a:endParaRPr lang="en-US" altLang="en-US" sz="2000" dirty="0">
              <a:latin typeface="Microsoft YaHei Light" panose="020B0502040204020203" charset="-122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2000" dirty="0">
                <a:latin typeface="Microsoft YaHei Light" panose="020B0502040204020203" charset="-122"/>
                <a:ea typeface="+mj-lt"/>
                <a:cs typeface="+mj-lt"/>
              </a:rPr>
              <a:t>S. Khaki et al., "Crop yield prediction integrating genotype and weather variables using deep learning," PLoS ONE, 2021.</a:t>
            </a:r>
            <a:endParaRPr lang="en-US" altLang="en-US" sz="2000" dirty="0">
              <a:latin typeface="Microsoft YaHei Light" panose="020B0502040204020203" charset="-122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2000" dirty="0">
                <a:latin typeface="Microsoft YaHei Light" panose="020B0502040204020203" charset="-122"/>
                <a:ea typeface="+mj-lt"/>
                <a:cs typeface="+mj-lt"/>
              </a:rPr>
              <a:t>H. Zhang et al., "Progress in research on deep learning-based crop yield prediction," Agronomy, 2024.</a:t>
            </a:r>
            <a:endParaRPr lang="en-US" sz="2000" dirty="0">
              <a:latin typeface="Microsoft YaHei Light" panose="020B0502040204020203" charset="-122"/>
              <a:ea typeface="+mj-lt"/>
              <a:cs typeface="+mj-lt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4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 panose="020B0503020204020204" charset="-122"/>
              </a:rPr>
              <a:t>Thank you!</a:t>
            </a:r>
            <a:endParaRPr lang="en-US" b="1">
              <a:latin typeface="Microsoft YaHei" panose="020B0503020204020204" charset="-122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3" name="Rectangle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8" name="Title 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Background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R="367030">
              <a:lnSpc>
                <a:spcPct val="103000"/>
              </a:lnSpc>
              <a:spcBef>
                <a:spcPts val="55"/>
              </a:spcBef>
            </a:pP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Ethiopia’s</a:t>
            </a:r>
            <a:r>
              <a:rPr sz="2000" spc="5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economy:</a:t>
            </a:r>
            <a:r>
              <a:rPr sz="2000" spc="16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Agriculture</a:t>
            </a:r>
            <a:r>
              <a:rPr sz="2000" spc="5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contributes</a:t>
            </a:r>
            <a:r>
              <a:rPr sz="2000" spc="5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&gt;30%</a:t>
            </a:r>
            <a:r>
              <a:rPr sz="2000" spc="5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to</a:t>
            </a:r>
            <a:r>
              <a:rPr sz="2000" spc="5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GDP, </a:t>
            </a:r>
            <a:r>
              <a:rPr sz="2000" spc="-4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employs</a:t>
            </a:r>
            <a:r>
              <a:rPr sz="2000" spc="7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&gt;70%</a:t>
            </a:r>
            <a:r>
              <a:rPr sz="2000" spc="7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of</a:t>
            </a:r>
            <a:r>
              <a:rPr sz="2000" spc="7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workforce.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 marR="118110">
              <a:lnSpc>
                <a:spcPct val="103000"/>
              </a:lnSpc>
              <a:spcBef>
                <a:spcPts val="300"/>
              </a:spcBef>
            </a:pP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Challenges:</a:t>
            </a:r>
            <a:r>
              <a:rPr sz="2000" spc="1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Unpredictable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rainfall,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temperature,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humidity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affect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wheat</a:t>
            </a:r>
            <a:r>
              <a:rPr sz="2000" spc="-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yields.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 marR="228600">
              <a:lnSpc>
                <a:spcPct val="103000"/>
              </a:lnSpc>
              <a:spcBef>
                <a:spcPts val="300"/>
              </a:spcBef>
            </a:pP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Motivation:</a:t>
            </a:r>
            <a:r>
              <a:rPr sz="2000" spc="1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Modernize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Ethiopian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agriculture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with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data-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driven solutions.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 marR="5080">
              <a:lnSpc>
                <a:spcPct val="103000"/>
              </a:lnSpc>
              <a:spcBef>
                <a:spcPts val="295"/>
              </a:spcBef>
            </a:pP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Importance:</a:t>
            </a:r>
            <a:r>
              <a:rPr sz="2000" spc="8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Accurate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yield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prediction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aids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farmers,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policymakers,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and</a:t>
            </a:r>
            <a:r>
              <a:rPr sz="2000" spc="-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food</a:t>
            </a:r>
            <a:r>
              <a:rPr sz="2000" spc="-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security.</a:t>
            </a:r>
            <a:endParaRPr sz="2000">
              <a:latin typeface="Book Antiqua" panose="02040602050305030304"/>
              <a:cs typeface="Book Antiqua" panose="02040602050305030304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 panose="020B0502040204020203" charset="-122"/>
              <a:ea typeface="+mj-lt"/>
              <a:cs typeface="+mj-lt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Objectives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35"/>
              </a:spcBef>
              <a:buNone/>
            </a:pP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General</a:t>
            </a:r>
            <a:r>
              <a:rPr sz="2000" spc="-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Objective: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 marR="5080">
              <a:lnSpc>
                <a:spcPct val="103000"/>
              </a:lnSpc>
              <a:spcBef>
                <a:spcPts val="300"/>
              </a:spcBef>
            </a:pPr>
            <a:r>
              <a:rPr sz="2000" spc="-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Develop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machine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learning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model</a:t>
            </a:r>
            <a:r>
              <a:rPr sz="2000" spc="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to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predict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wheat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yields</a:t>
            </a:r>
            <a:r>
              <a:rPr sz="2000" spc="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using </a:t>
            </a:r>
            <a:r>
              <a:rPr sz="2000" spc="-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environmental</a:t>
            </a:r>
            <a:r>
              <a:rPr sz="2000" spc="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parameters.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 marL="0" indent="0">
              <a:lnSpc>
                <a:spcPct val="100000"/>
              </a:lnSpc>
              <a:spcBef>
                <a:spcPts val="330"/>
              </a:spcBef>
              <a:buNone/>
            </a:pP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Specific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Objectives: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 marR="78740">
              <a:lnSpc>
                <a:spcPct val="103000"/>
              </a:lnSpc>
              <a:spcBef>
                <a:spcPts val="300"/>
              </a:spcBef>
            </a:pP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Train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predictive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model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with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high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accuracy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using</a:t>
            </a:r>
            <a:r>
              <a:rPr sz="2000" spc="-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historical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and real-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time</a:t>
            </a:r>
            <a:r>
              <a:rPr sz="2000" spc="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data.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 marR="404495">
              <a:lnSpc>
                <a:spcPct val="125000"/>
              </a:lnSpc>
            </a:pP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Provide</a:t>
            </a:r>
            <a:r>
              <a:rPr sz="2000" spc="-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actionable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insights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for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farmers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and</a:t>
            </a:r>
            <a:r>
              <a:rPr sz="2000" spc="-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policymakers.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Tailor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model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to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Ethiopia’s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climatic</a:t>
            </a:r>
            <a:r>
              <a:rPr sz="2000" spc="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variability.</a:t>
            </a:r>
            <a:endParaRPr sz="2000">
              <a:latin typeface="Microsoft YaHei Light" panose="020B0502040204020203" charset="-122"/>
              <a:ea typeface="Microsoft YaHei Light" panose="020B0502040204020203" charset="-122"/>
              <a:cs typeface="Book Antiqua" panose="02040602050305030304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2000" spc="-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Address</a:t>
            </a:r>
            <a:r>
              <a:rPr sz="2000" spc="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gaps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in</a:t>
            </a:r>
            <a:r>
              <a:rPr sz="2000" spc="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ML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applications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for</a:t>
            </a:r>
            <a:r>
              <a:rPr sz="2000" spc="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Ethiopian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agriculture.</a:t>
            </a:r>
            <a:endParaRPr sz="2000">
              <a:latin typeface="Book Antiqua" panose="02040602050305030304"/>
              <a:cs typeface="Book Antiqua" panose="02040602050305030304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 panose="020B0502040204020203" charset="-122"/>
              <a:ea typeface="+mj-lt"/>
              <a:cs typeface="+mj-l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SDG Relation</a:t>
            </a:r>
            <a:endParaRPr lang="en-US" sz="3350" b="1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462280" y="2057400"/>
            <a:ext cx="5135245" cy="3368040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1900" b="1">
                <a:latin typeface="Microsoft YaHei Light" panose="020B0502040204020203" charset="-122"/>
                <a:ea typeface="+mj-lt"/>
                <a:cs typeface="+mj-lt"/>
              </a:rPr>
              <a:t>SDG 2 – Zero Hunger</a:t>
            </a:r>
            <a:endParaRPr lang="en-US" altLang="en-US" sz="1900" b="1">
              <a:latin typeface="Microsoft YaHei Light" panose="020B0502040204020203" charset="-122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altLang="en-US" sz="1900">
              <a:latin typeface="Microsoft YaHei Light" panose="020B0502040204020203" charset="-122"/>
              <a:ea typeface="+mj-lt"/>
              <a:cs typeface="+mj-lt"/>
            </a:endParaRPr>
          </a:p>
          <a:p>
            <a:pPr hangingPunct="1">
              <a:buFont typeface="Wingdings" panose="05000000000000000000" charset="0"/>
              <a:buChar char="ü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1900">
                <a:latin typeface="Microsoft YaHei Light" panose="020B0502040204020203" charset="-122"/>
                <a:ea typeface="+mj-lt"/>
                <a:cs typeface="+mj-lt"/>
              </a:rPr>
              <a:t>Enhances food security by accurately predicting crop yields.</a:t>
            </a:r>
            <a:endParaRPr lang="en-US" altLang="en-US" sz="1900">
              <a:latin typeface="Microsoft YaHei Light" panose="020B0502040204020203" charset="-122"/>
              <a:ea typeface="+mj-lt"/>
              <a:cs typeface="+mj-lt"/>
            </a:endParaRPr>
          </a:p>
          <a:p>
            <a:pPr hangingPunct="1">
              <a:buFont typeface="Wingdings" panose="05000000000000000000" charset="0"/>
              <a:buChar char="ü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1900">
                <a:latin typeface="Microsoft YaHei Light" panose="020B0502040204020203" charset="-122"/>
                <a:ea typeface="+mj-lt"/>
                <a:cs typeface="+mj-lt"/>
              </a:rPr>
              <a:t>Supports efficient planning for food production and distribution.</a:t>
            </a:r>
            <a:endParaRPr lang="en-US" altLang="en-US" sz="1900">
              <a:latin typeface="Microsoft YaHei Light" panose="020B0502040204020203" charset="-122"/>
              <a:ea typeface="+mj-lt"/>
              <a:cs typeface="+mj-lt"/>
            </a:endParaRPr>
          </a:p>
          <a:p>
            <a:pPr hangingPunct="1">
              <a:buFont typeface="Wingdings" panose="05000000000000000000" charset="0"/>
              <a:buChar char="ü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1900">
                <a:latin typeface="Microsoft YaHei Light" panose="020B0502040204020203" charset="-122"/>
                <a:ea typeface="+mj-lt"/>
                <a:cs typeface="+mj-lt"/>
              </a:rPr>
              <a:t>Assists farmers and policymakers in making data-driven decisions.</a:t>
            </a:r>
            <a:endParaRPr lang="en-US" altLang="en-US" sz="1900">
              <a:latin typeface="Microsoft YaHei Light" panose="020B0502040204020203" charset="-122"/>
              <a:ea typeface="+mj-lt"/>
              <a:cs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80810" y="3158239"/>
            <a:ext cx="4061361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>
                <a:solidFill>
                  <a:srgbClr val="FF0000"/>
                </a:solidFill>
              </a:rPr>
              <a:t>Add your SDG image here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SDG Relation</a:t>
            </a:r>
            <a:endParaRPr lang="en-US" sz="3350" b="1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751840" y="2249805"/>
            <a:ext cx="4845685" cy="2850515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1900" b="1">
                <a:latin typeface="Microsoft YaHei Light" panose="020B0502040204020203" charset="-122"/>
                <a:ea typeface="+mj-lt"/>
                <a:cs typeface="+mj-lt"/>
              </a:rPr>
              <a:t>SDG 9 – Industry, Innovation, and Infrastructure</a:t>
            </a:r>
            <a:endParaRPr lang="en-US" altLang="en-US" sz="1900">
              <a:latin typeface="Microsoft YaHei Light" panose="020B0502040204020203" charset="-122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altLang="en-US" sz="1900">
              <a:latin typeface="Microsoft YaHei Light" panose="020B0502040204020203" charset="-122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1900">
                <a:latin typeface="Microsoft YaHei Light" panose="020B0502040204020203" charset="-122"/>
                <a:ea typeface="+mj-lt"/>
                <a:cs typeface="+mj-lt"/>
              </a:rPr>
              <a:t>Leverages machine learning and AI to modernize agriculture.</a:t>
            </a:r>
            <a:endParaRPr lang="en-US" altLang="en-US" sz="1900">
              <a:latin typeface="Microsoft YaHei Light" panose="020B0502040204020203" charset="-122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altLang="en-US" sz="1900">
              <a:latin typeface="Microsoft YaHei Light" panose="020B0502040204020203" charset="-122"/>
              <a:ea typeface="+mj-lt"/>
              <a:cs typeface="+mj-lt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altLang="en-US" sz="1900">
                <a:latin typeface="Microsoft YaHei Light" panose="020B0502040204020203" charset="-122"/>
                <a:ea typeface="+mj-lt"/>
                <a:cs typeface="+mj-lt"/>
              </a:rPr>
              <a:t>Contributes to innovation in agri-tech solutions.</a:t>
            </a:r>
            <a:endParaRPr lang="en-US" altLang="en-US" sz="1900">
              <a:latin typeface="Microsoft YaHei Light" panose="020B0502040204020203" charset="-122"/>
              <a:ea typeface="+mj-lt"/>
              <a:cs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80810" y="3158239"/>
            <a:ext cx="4061361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dirty="0">
                <a:solidFill>
                  <a:srgbClr val="FF0000"/>
                </a:solidFill>
              </a:rPr>
              <a:t>Add your SDG image here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3" name="Rectangle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8" name="Title 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Data Collection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85"/>
              </a:spcBef>
              <a:buNone/>
            </a:pPr>
            <a:r>
              <a:rPr sz="2000" dirty="0">
                <a:latin typeface="Microsoft YaHei Light" panose="020B0502040204020203" charset="-122"/>
                <a:ea typeface="Microsoft YaHei Light" panose="020B0502040204020203" charset="-122"/>
                <a:sym typeface="+mn-ea"/>
              </a:rPr>
              <a:t>o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Sources:</a:t>
            </a:r>
            <a:endParaRPr sz="2000"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289560" marR="205740">
              <a:lnSpc>
                <a:spcPct val="100000"/>
              </a:lnSpc>
              <a:spcBef>
                <a:spcPts val="175"/>
              </a:spcBef>
            </a:pP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Ethiopian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Institute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of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Agricultural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Research:</a:t>
            </a:r>
            <a:r>
              <a:rPr sz="2000" spc="9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Yearly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wheat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yield (20002023).</a:t>
            </a:r>
            <a:endParaRPr sz="2000" spc="-10" dirty="0"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289560">
              <a:lnSpc>
                <a:spcPts val="1190"/>
              </a:lnSpc>
            </a:pP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Ethiopian</a:t>
            </a:r>
            <a:r>
              <a:rPr sz="2000" spc="4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Meteorological</a:t>
            </a:r>
            <a:r>
              <a:rPr sz="2000" spc="5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Institute:</a:t>
            </a:r>
            <a:r>
              <a:rPr sz="2000" spc="16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Environmental</a:t>
            </a:r>
            <a:r>
              <a:rPr sz="2000" spc="5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data</a:t>
            </a:r>
            <a:r>
              <a:rPr sz="2000" spc="5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(20092023).</a:t>
            </a:r>
            <a:endParaRPr sz="1000" spc="-10" dirty="0">
              <a:solidFill>
                <a:srgbClr val="00251E"/>
              </a:solidFill>
              <a:latin typeface="Book Antiqua" panose="02040602050305030304"/>
              <a:ea typeface="+mn-ea"/>
              <a:cs typeface="Book Antiqua" panose="02040602050305030304"/>
              <a:sym typeface="+mn-ea"/>
            </a:endParaRPr>
          </a:p>
          <a:p>
            <a:pPr marL="60960" indent="0">
              <a:lnSpc>
                <a:spcPts val="1190"/>
              </a:lnSpc>
              <a:buNone/>
            </a:pPr>
            <a:endParaRPr spc="-10" dirty="0"/>
          </a:p>
          <a:p>
            <a:pPr marL="12700" marR="5080">
              <a:lnSpc>
                <a:spcPct val="103000"/>
              </a:lnSpc>
              <a:spcBef>
                <a:spcPts val="320"/>
              </a:spcBef>
            </a:pP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Features:</a:t>
            </a:r>
            <a:r>
              <a:rPr sz="2000" spc="6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Elevation,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4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humidity,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temperature,</a:t>
            </a:r>
            <a:r>
              <a:rPr sz="2000" spc="-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precipitation,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sunshine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hours,</a:t>
            </a:r>
            <a:r>
              <a:rPr sz="2000" spc="-3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4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wind</a:t>
            </a:r>
            <a:r>
              <a:rPr sz="2000" spc="-2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speed.</a:t>
            </a:r>
            <a:endParaRPr sz="2000"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12700" marR="24765">
              <a:lnSpc>
                <a:spcPct val="103000"/>
              </a:lnSpc>
              <a:spcBef>
                <a:spcPts val="300"/>
              </a:spcBef>
            </a:pP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Challenge:</a:t>
            </a:r>
            <a:r>
              <a:rPr sz="2000" spc="1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Limited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data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size;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synthetic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data</a:t>
            </a:r>
            <a:r>
              <a:rPr sz="2000" spc="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2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generated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to</a:t>
            </a:r>
            <a:r>
              <a:rPr sz="2000" spc="15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 </a:t>
            </a:r>
            <a:r>
              <a:rPr sz="2000" spc="-3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augment </a:t>
            </a:r>
            <a:r>
              <a:rPr sz="2000" spc="-10" dirty="0">
                <a:solidFill>
                  <a:srgbClr val="00251E"/>
                </a:solidFill>
                <a:latin typeface="Microsoft YaHei Light" panose="020B0502040204020203" charset="-122"/>
                <a:ea typeface="Microsoft YaHei Light" panose="020B0502040204020203" charset="-122"/>
                <a:cs typeface="Book Antiqua" panose="02040602050305030304"/>
                <a:sym typeface="+mn-ea"/>
              </a:rPr>
              <a:t>dataset.</a:t>
            </a:r>
            <a:endParaRPr sz="1100"/>
          </a:p>
          <a:p>
            <a:pPr marL="289560" marR="205740">
              <a:lnSpc>
                <a:spcPct val="100000"/>
              </a:lnSpc>
              <a:spcBef>
                <a:spcPts val="175"/>
              </a:spcBef>
            </a:pPr>
            <a:r>
              <a:rPr sz="2000" dirty="0">
                <a:sym typeface="+mn-ea"/>
              </a:rPr>
              <a:t>pian</a:t>
            </a:r>
            <a:r>
              <a:rPr sz="2000" spc="10" dirty="0">
                <a:sym typeface="+mn-ea"/>
              </a:rPr>
              <a:t> </a:t>
            </a:r>
            <a:r>
              <a:rPr sz="2000" dirty="0">
                <a:sym typeface="+mn-ea"/>
              </a:rPr>
              <a:t>Institute</a:t>
            </a:r>
            <a:r>
              <a:rPr sz="2000" spc="10" dirty="0">
                <a:sym typeface="+mn-ea"/>
              </a:rPr>
              <a:t> </a:t>
            </a:r>
            <a:r>
              <a:rPr sz="2000" dirty="0">
                <a:sym typeface="+mn-ea"/>
              </a:rPr>
              <a:t>of</a:t>
            </a:r>
            <a:r>
              <a:rPr sz="2000" spc="10" dirty="0">
                <a:sym typeface="+mn-ea"/>
              </a:rPr>
              <a:t> </a:t>
            </a:r>
            <a:r>
              <a:rPr sz="2000" spc="-20" dirty="0">
                <a:sym typeface="+mn-ea"/>
              </a:rPr>
              <a:t>Agricultural</a:t>
            </a:r>
            <a:r>
              <a:rPr sz="2000" spc="15" dirty="0">
                <a:sym typeface="+mn-ea"/>
              </a:rPr>
              <a:t> </a:t>
            </a:r>
            <a:r>
              <a:rPr sz="2000" dirty="0">
                <a:sym typeface="+mn-ea"/>
              </a:rPr>
              <a:t>Research:</a:t>
            </a:r>
            <a:r>
              <a:rPr sz="2000" spc="95" dirty="0">
                <a:sym typeface="+mn-ea"/>
              </a:rPr>
              <a:t> </a:t>
            </a:r>
            <a:r>
              <a:rPr sz="2000" dirty="0">
                <a:sym typeface="+mn-ea"/>
              </a:rPr>
              <a:t>Yearly</a:t>
            </a:r>
            <a:r>
              <a:rPr sz="2000" spc="15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wheat</a:t>
            </a:r>
            <a:r>
              <a:rPr sz="2000" spc="10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yield (20002023).</a:t>
            </a:r>
            <a:endParaRPr sz="2000" spc="-10" dirty="0"/>
          </a:p>
          <a:p>
            <a:pPr marL="289560">
              <a:lnSpc>
                <a:spcPts val="1190"/>
              </a:lnSpc>
            </a:pPr>
            <a:r>
              <a:rPr sz="2000" dirty="0">
                <a:sym typeface="+mn-ea"/>
              </a:rPr>
              <a:t>Ethiopian</a:t>
            </a:r>
            <a:r>
              <a:rPr sz="2000" spc="45" dirty="0">
                <a:sym typeface="+mn-ea"/>
              </a:rPr>
              <a:t> </a:t>
            </a:r>
            <a:r>
              <a:rPr sz="2000" spc="-30" dirty="0">
                <a:sym typeface="+mn-ea"/>
              </a:rPr>
              <a:t>Meteorological</a:t>
            </a:r>
            <a:r>
              <a:rPr sz="2000" spc="50" dirty="0">
                <a:sym typeface="+mn-ea"/>
              </a:rPr>
              <a:t> </a:t>
            </a:r>
            <a:r>
              <a:rPr sz="2000" dirty="0">
                <a:sym typeface="+mn-ea"/>
              </a:rPr>
              <a:t>Institute:</a:t>
            </a:r>
            <a:r>
              <a:rPr sz="2000" spc="160" dirty="0">
                <a:sym typeface="+mn-ea"/>
              </a:rPr>
              <a:t> </a:t>
            </a:r>
            <a:r>
              <a:rPr sz="2000" spc="-20" dirty="0">
                <a:sym typeface="+mn-ea"/>
              </a:rPr>
              <a:t>Environmental</a:t>
            </a:r>
            <a:r>
              <a:rPr sz="2000" spc="50" dirty="0">
                <a:sym typeface="+mn-ea"/>
              </a:rPr>
              <a:t> </a:t>
            </a:r>
            <a:r>
              <a:rPr sz="2000" dirty="0">
                <a:sym typeface="+mn-ea"/>
              </a:rPr>
              <a:t>data</a:t>
            </a:r>
            <a:r>
              <a:rPr sz="2000" spc="50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(20092023).</a:t>
            </a:r>
            <a:endParaRPr sz="2000" spc="-10" dirty="0"/>
          </a:p>
          <a:p>
            <a:pPr marL="12700" marR="5080">
              <a:lnSpc>
                <a:spcPct val="103000"/>
              </a:lnSpc>
              <a:spcBef>
                <a:spcPts val="320"/>
              </a:spcBef>
            </a:pPr>
            <a:r>
              <a:rPr sz="2000" dirty="0">
                <a:sym typeface="+mn-ea"/>
              </a:rPr>
              <a:t>Features:</a:t>
            </a:r>
            <a:r>
              <a:rPr sz="2000" spc="65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Elevation,</a:t>
            </a:r>
            <a:r>
              <a:rPr sz="2000" spc="-20" dirty="0">
                <a:sym typeface="+mn-ea"/>
              </a:rPr>
              <a:t> </a:t>
            </a:r>
            <a:r>
              <a:rPr sz="2000" spc="-40" dirty="0">
                <a:sym typeface="+mn-ea"/>
              </a:rPr>
              <a:t>humidity,</a:t>
            </a:r>
            <a:r>
              <a:rPr sz="2000" spc="-20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temperature,</a:t>
            </a:r>
            <a:r>
              <a:rPr sz="2000" spc="-15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precipitation,</a:t>
            </a:r>
            <a:r>
              <a:rPr sz="2000" spc="-20" dirty="0">
                <a:sym typeface="+mn-ea"/>
              </a:rPr>
              <a:t> sunshine </a:t>
            </a:r>
            <a:r>
              <a:rPr sz="2000" spc="-10" dirty="0">
                <a:sym typeface="+mn-ea"/>
              </a:rPr>
              <a:t>hours,</a:t>
            </a:r>
            <a:r>
              <a:rPr sz="2000" spc="-35" dirty="0">
                <a:sym typeface="+mn-ea"/>
              </a:rPr>
              <a:t> </a:t>
            </a:r>
            <a:r>
              <a:rPr sz="2000" spc="-45" dirty="0">
                <a:sym typeface="+mn-ea"/>
              </a:rPr>
              <a:t>wind</a:t>
            </a:r>
            <a:r>
              <a:rPr sz="2000" spc="-20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speed.</a:t>
            </a:r>
            <a:endParaRPr sz="2000"/>
          </a:p>
          <a:p>
            <a:pPr marL="12700" marR="24765">
              <a:lnSpc>
                <a:spcPct val="103000"/>
              </a:lnSpc>
              <a:spcBef>
                <a:spcPts val="300"/>
              </a:spcBef>
            </a:pPr>
            <a:r>
              <a:rPr sz="2000" spc="-10" dirty="0">
                <a:sym typeface="+mn-ea"/>
              </a:rPr>
              <a:t>Challenge:</a:t>
            </a:r>
            <a:r>
              <a:rPr sz="2000" spc="110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Limited</a:t>
            </a:r>
            <a:r>
              <a:rPr sz="2000" spc="10" dirty="0">
                <a:sym typeface="+mn-ea"/>
              </a:rPr>
              <a:t> </a:t>
            </a:r>
            <a:r>
              <a:rPr sz="2000" dirty="0">
                <a:sym typeface="+mn-ea"/>
              </a:rPr>
              <a:t>data</a:t>
            </a:r>
            <a:r>
              <a:rPr sz="2000" spc="15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size;</a:t>
            </a:r>
            <a:r>
              <a:rPr sz="2000" spc="15" dirty="0">
                <a:sym typeface="+mn-ea"/>
              </a:rPr>
              <a:t> </a:t>
            </a:r>
            <a:r>
              <a:rPr sz="2000" spc="-10" dirty="0">
                <a:sym typeface="+mn-ea"/>
              </a:rPr>
              <a:t>synthetic</a:t>
            </a:r>
            <a:r>
              <a:rPr sz="2000" spc="15" dirty="0">
                <a:sym typeface="+mn-ea"/>
              </a:rPr>
              <a:t> </a:t>
            </a:r>
            <a:r>
              <a:rPr sz="2000" dirty="0">
                <a:sym typeface="+mn-ea"/>
              </a:rPr>
              <a:t>data</a:t>
            </a:r>
            <a:r>
              <a:rPr sz="2000" spc="10" dirty="0">
                <a:sym typeface="+mn-ea"/>
              </a:rPr>
              <a:t> </a:t>
            </a:r>
            <a:r>
              <a:rPr sz="2000" spc="-25" dirty="0">
                <a:sym typeface="+mn-ea"/>
              </a:rPr>
              <a:t>generated</a:t>
            </a:r>
            <a:r>
              <a:rPr sz="2000" spc="15" dirty="0">
                <a:sym typeface="+mn-ea"/>
              </a:rPr>
              <a:t> </a:t>
            </a:r>
            <a:r>
              <a:rPr sz="2000" dirty="0">
                <a:sym typeface="+mn-ea"/>
              </a:rPr>
              <a:t>to</a:t>
            </a:r>
            <a:r>
              <a:rPr sz="2000" spc="15" dirty="0">
                <a:sym typeface="+mn-ea"/>
              </a:rPr>
              <a:t> </a:t>
            </a:r>
            <a:r>
              <a:rPr sz="2000" spc="-30" dirty="0">
                <a:sym typeface="+mn-ea"/>
              </a:rPr>
              <a:t>augment </a:t>
            </a:r>
            <a:r>
              <a:rPr sz="2000" spc="-10" dirty="0">
                <a:sym typeface="+mn-ea"/>
              </a:rPr>
              <a:t>dataset.</a:t>
            </a:r>
            <a:endParaRPr lang="en-US" sz="2000" spc="-10" dirty="0">
              <a:latin typeface="Microsoft YaHei Light" panose="020B0502040204020203" charset="-122"/>
              <a:ea typeface="+mj-lt"/>
              <a:cs typeface="+mj-lt"/>
              <a:sym typeface="+mn-ea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_Flow_SignoffStatus xmlns="6259e846-8b77-4076-b7b3-191dee427045" xsi:nil="true"/>
    <Time xmlns="6259e846-8b77-4076-b7b3-191dee4270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5A1437-D0FC-45AE-95B7-D57A756B97CC}">
  <ds:schemaRefs/>
</ds:datastoreItem>
</file>

<file path=customXml/itemProps2.xml><?xml version="1.0" encoding="utf-8"?>
<ds:datastoreItem xmlns:ds="http://schemas.openxmlformats.org/officeDocument/2006/customXml" ds:itemID="{A22449C5-8A7C-4DDF-8BBD-9834F5F8D2B3}">
  <ds:schemaRefs/>
</ds:datastoreItem>
</file>

<file path=customXml/itemProps3.xml><?xml version="1.0" encoding="utf-8"?>
<ds:datastoreItem xmlns:ds="http://schemas.openxmlformats.org/officeDocument/2006/customXml" ds:itemID="{E2FFB1A3-86F8-4D83-B399-9B6D5E293CE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3837</Words>
  <Application>WPS Presentation</Application>
  <PresentationFormat>Widescreen</PresentationFormat>
  <Paragraphs>135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9" baseType="lpstr">
      <vt:lpstr>Arial</vt:lpstr>
      <vt:lpstr>SimSun</vt:lpstr>
      <vt:lpstr>Wingdings</vt:lpstr>
      <vt:lpstr>Calibri</vt:lpstr>
      <vt:lpstr>Calibri Light</vt:lpstr>
      <vt:lpstr>Arial</vt:lpstr>
      <vt:lpstr>Helvetica Neue Thin</vt:lpstr>
      <vt:lpstr>Segoe Print</vt:lpstr>
      <vt:lpstr>Myriad Pro Semibold</vt:lpstr>
      <vt:lpstr>Microsoft YaHei</vt:lpstr>
      <vt:lpstr>Merriweather Sans Light</vt:lpstr>
      <vt:lpstr>Microsoft YaHei Light</vt:lpstr>
      <vt:lpstr>Microsoft YaHei UI</vt:lpstr>
      <vt:lpstr>Segoe UI</vt:lpstr>
      <vt:lpstr>Courier New</vt:lpstr>
      <vt:lpstr>Merriweather Sans Regular</vt:lpstr>
      <vt:lpstr>Merriweather Sans Regular ExtraBold</vt:lpstr>
      <vt:lpstr>Arial Unicode MS</vt:lpstr>
      <vt:lpstr>Book Antiqua</vt:lpstr>
      <vt:lpstr>Calibri</vt:lpstr>
      <vt:lpstr>Palatino Linotype</vt:lpstr>
      <vt:lpstr>Trebuchet MS</vt:lpstr>
      <vt:lpstr>Magneto</vt:lpstr>
      <vt:lpstr>Microsoft Himalaya</vt:lpstr>
      <vt:lpstr>Bebas Neue Bold</vt:lpstr>
      <vt:lpstr>Wingdings</vt:lpstr>
      <vt:lpstr>Open Sans</vt:lpstr>
      <vt:lpstr>frontiertech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Lielina Akele</cp:lastModifiedBy>
  <cp:revision>22</cp:revision>
  <dcterms:created xsi:type="dcterms:W3CDTF">2025-06-16T15:31:04Z</dcterms:created>
  <dcterms:modified xsi:type="dcterms:W3CDTF">2025-06-16T16:07:30Z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  <property fmtid="{D5CDD505-2E9C-101B-9397-08002B2CF9AE}" pid="4" name="ICV">
    <vt:lpwstr>CB571D01799948D5A5317E0EBB3A244A_13</vt:lpwstr>
  </property>
  <property fmtid="{D5CDD505-2E9C-101B-9397-08002B2CF9AE}" pid="5" name="KSOProductBuildVer">
    <vt:lpwstr>1033-12.2.0.21546</vt:lpwstr>
  </property>
</Properties>
</file>